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7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>
        <p:guide orient="horz" pos="1008"/>
        <p:guide pos="7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2962" y="0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325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9820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90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73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750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0295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8366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984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5974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98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NJ Training - TY2019</a:t>
            </a: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715220" y="3697339"/>
            <a:ext cx="7469647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 smtClean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 smtClean="0"/>
              <a:t>Tax Year 2019</a:t>
            </a:r>
            <a:endParaRPr dirty="0"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Payments</a:t>
            </a:r>
            <a:endParaRPr/>
          </a:p>
        </p:txBody>
      </p:sp>
      <p:sp>
        <p:nvSpPr>
          <p:cNvPr id="79" name="Google Shape;79;p9"/>
          <p:cNvSpPr txBox="1"/>
          <p:nvPr/>
        </p:nvSpPr>
        <p:spPr>
          <a:xfrm>
            <a:off x="6384925" y="26035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066803" y="1371921"/>
            <a:ext cx="9686728" cy="489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Can be applied against tax liability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 </a:t>
            </a:r>
            <a:r>
              <a:rPr lang="en-US" sz="2220" dirty="0"/>
              <a:t>Federal and NJ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42"/>
              <a:buChar char="•"/>
            </a:pPr>
            <a:r>
              <a:rPr lang="en-US" sz="2220" dirty="0"/>
              <a:t> </a:t>
            </a:r>
            <a:r>
              <a:rPr lang="en-US" sz="1942" dirty="0"/>
              <a:t>Income tax withheld from W-2s, W-2Gs, 1099s, etc. 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 dirty="0"/>
              <a:t> Estimated tax payments 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 dirty="0"/>
              <a:t> Amounts applied from prior year’s return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 dirty="0"/>
              <a:t> Payments made with a request for extension of time to file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 dirty="0"/>
              <a:t> Earned income credit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NJ Only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42"/>
              <a:buChar char="•"/>
            </a:pPr>
            <a:r>
              <a:rPr lang="en-US" sz="2220" dirty="0"/>
              <a:t> </a:t>
            </a:r>
            <a:r>
              <a:rPr lang="en-US" sz="2127" dirty="0"/>
              <a:t>Property Tax Credit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 sz="2127" dirty="0"/>
              <a:t> Excess UI / DI / </a:t>
            </a:r>
            <a:r>
              <a:rPr lang="en-US" sz="2127" dirty="0" smtClean="0"/>
              <a:t>FLI</a:t>
            </a:r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 sz="2127" dirty="0" smtClean="0"/>
              <a:t> Credit for Income Taxes Paid to Other Jurisdictions</a:t>
            </a:r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 sz="2127" dirty="0" smtClean="0"/>
              <a:t> Wounded Warrior Caregiver Credit</a:t>
            </a:r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 sz="2127" dirty="0" smtClean="0"/>
              <a:t> Gold Star Family Counseling Credit</a:t>
            </a:r>
            <a:endParaRPr sz="2127"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Types of Payments &amp; Credits for NJ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>
            <a:off x="1197274" y="1524000"/>
            <a:ext cx="962092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Collected by employer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Set aside from pensions, Social Security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Set aside from bonuses, commissions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Set aside from gambling winnings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TaxSlayer – automatically totals from data entry for individual forms &amp; populates on NJ 1040 Line </a:t>
            </a:r>
            <a:r>
              <a:rPr lang="en-US" sz="2960" dirty="0" smtClean="0"/>
              <a:t>53</a:t>
            </a:r>
            <a:endParaRPr dirty="0"/>
          </a:p>
          <a:p>
            <a:pPr marL="341313" lvl="0" indent="-209741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  <a:p>
            <a:pPr marL="341313" lvl="0" indent="-209741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</p:txBody>
      </p:sp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Income Tax Withholding </a:t>
            </a:r>
            <a:r>
              <a:rPr lang="en-US" dirty="0" smtClean="0"/>
              <a:t>– NJ </a:t>
            </a:r>
            <a:r>
              <a:rPr lang="en-US" dirty="0"/>
              <a:t>1040 Line </a:t>
            </a:r>
            <a:r>
              <a:rPr lang="en-US" dirty="0" smtClean="0"/>
              <a:t>53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53549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28"/>
              <a:buChar char="■"/>
            </a:pPr>
            <a:r>
              <a:rPr lang="en-US" sz="2325" dirty="0"/>
              <a:t>Means of tax payment for: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 dirty="0"/>
              <a:t>Self-employed</a:t>
            </a:r>
            <a:endParaRPr sz="2015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 dirty="0"/>
              <a:t>Those with investment income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 dirty="0"/>
              <a:t>Projected NJ balance due &gt; $400</a:t>
            </a:r>
            <a:endParaRPr sz="217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28"/>
              <a:buChar char="■"/>
            </a:pPr>
            <a:r>
              <a:rPr lang="en-US" sz="2325" dirty="0"/>
              <a:t>Payments made periodically by taxpayer (usually due on 4/15, 6/15, 9/15 and 1/15 of subsequent year - may change due to holidays)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 dirty="0"/>
              <a:t>Need to know “When” &amp; “How Much” for each </a:t>
            </a:r>
            <a:r>
              <a:rPr lang="en-US" sz="2015" dirty="0" smtClean="0"/>
              <a:t>2019 </a:t>
            </a:r>
            <a:r>
              <a:rPr lang="en-US" sz="2015" dirty="0"/>
              <a:t>estimated tax payment made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80" dirty="0">
                <a:solidFill>
                  <a:srgbClr val="FF0000"/>
                </a:solidFill>
              </a:rPr>
              <a:t> </a:t>
            </a:r>
            <a:r>
              <a:rPr lang="en-US" sz="2325" dirty="0">
                <a:solidFill>
                  <a:srgbClr val="FF0000"/>
                </a:solidFill>
              </a:rPr>
              <a:t>Estimated tax payments are mailed in separately from tax return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 dirty="0">
                <a:solidFill>
                  <a:srgbClr val="001132"/>
                </a:solidFill>
              </a:rPr>
              <a:t>Particularly important for payment due 4/15 </a:t>
            </a:r>
            <a:endParaRPr dirty="0"/>
          </a:p>
          <a:p>
            <a:pPr marL="341313" lvl="0" indent="-231077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None/>
            </a:pPr>
            <a:endParaRPr sz="2480" dirty="0"/>
          </a:p>
        </p:txBody>
      </p:sp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Estimated Tax Payments </a:t>
            </a:r>
            <a:r>
              <a:rPr lang="en-US" dirty="0" smtClean="0"/>
              <a:t>– NJ </a:t>
            </a:r>
            <a:r>
              <a:rPr lang="en-US" dirty="0"/>
              <a:t>1040 Line </a:t>
            </a:r>
            <a:r>
              <a:rPr lang="en-US" dirty="0" smtClean="0"/>
              <a:t>55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9949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Could have elected to have </a:t>
            </a:r>
            <a:r>
              <a:rPr lang="en-US" dirty="0" smtClean="0"/>
              <a:t>2018 </a:t>
            </a:r>
            <a:r>
              <a:rPr lang="en-US" dirty="0"/>
              <a:t>refund applied to </a:t>
            </a:r>
            <a:r>
              <a:rPr lang="en-US" dirty="0" smtClean="0"/>
              <a:t>2019 </a:t>
            </a:r>
            <a:r>
              <a:rPr lang="en-US" dirty="0"/>
              <a:t>tax liability for both Federal and NJ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Ask taxpayer if </a:t>
            </a:r>
            <a:r>
              <a:rPr lang="en-US" dirty="0" smtClean="0"/>
              <a:t>2018 </a:t>
            </a:r>
            <a:r>
              <a:rPr lang="en-US" dirty="0"/>
              <a:t>refund was applied to </a:t>
            </a:r>
            <a:r>
              <a:rPr lang="en-US" dirty="0" smtClean="0"/>
              <a:t>2019 </a:t>
            </a:r>
            <a:r>
              <a:rPr lang="en-US" dirty="0"/>
              <a:t>taxes or check </a:t>
            </a:r>
            <a:r>
              <a:rPr lang="en-US" dirty="0" smtClean="0"/>
              <a:t>2018 </a:t>
            </a:r>
            <a:r>
              <a:rPr lang="en-US" dirty="0"/>
              <a:t>tax returns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Overpayment From Previous Year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1"/>
          </p:nvPr>
        </p:nvSpPr>
        <p:spPr>
          <a:xfrm>
            <a:off x="1144768" y="1707207"/>
            <a:ext cx="982803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 dirty="0"/>
              <a:t>Enter in Federal Section \ Payments and Estimates \ State Estimated Payments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 </a:t>
            </a:r>
            <a:r>
              <a:rPr lang="en-US" sz="3000" dirty="0"/>
              <a:t>Report: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</a:t>
            </a:r>
            <a:r>
              <a:rPr lang="en-US" sz="2600" dirty="0" smtClean="0"/>
              <a:t>2019 </a:t>
            </a:r>
            <a:r>
              <a:rPr lang="en-US" sz="2600" dirty="0"/>
              <a:t>NJ estimated tax payments paid in </a:t>
            </a:r>
            <a:r>
              <a:rPr lang="en-US" sz="2600" dirty="0" smtClean="0"/>
              <a:t>2019 </a:t>
            </a:r>
            <a:r>
              <a:rPr lang="en-US" sz="2600" dirty="0"/>
              <a:t>or January </a:t>
            </a:r>
            <a:r>
              <a:rPr lang="en-US" sz="2600" dirty="0" smtClean="0"/>
              <a:t>2020 </a:t>
            </a:r>
            <a:endParaRPr sz="2600" dirty="0"/>
          </a:p>
          <a:p>
            <a:pPr marL="1428750" lvl="2" indent="-285750" algn="l" rtl="0">
              <a:spcBef>
                <a:spcPts val="600"/>
              </a:spcBef>
              <a:spcAft>
                <a:spcPts val="0"/>
              </a:spcAft>
              <a:buSzPts val="2640"/>
              <a:buChar char="•"/>
            </a:pPr>
            <a:r>
              <a:rPr lang="en-US" dirty="0"/>
              <a:t>Enter final </a:t>
            </a:r>
            <a:r>
              <a:rPr lang="en-US" dirty="0" smtClean="0"/>
              <a:t>2019 </a:t>
            </a:r>
            <a:r>
              <a:rPr lang="en-US" dirty="0"/>
              <a:t>estimated tax payment on proper line depending on whether it was paid before end of </a:t>
            </a:r>
            <a:r>
              <a:rPr lang="en-US" dirty="0" smtClean="0"/>
              <a:t>2019 </a:t>
            </a:r>
            <a:r>
              <a:rPr lang="en-US" dirty="0"/>
              <a:t>or in January </a:t>
            </a:r>
            <a:r>
              <a:rPr lang="en-US" dirty="0" smtClean="0"/>
              <a:t>2020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</a:t>
            </a:r>
            <a:r>
              <a:rPr lang="en-US" sz="2600" dirty="0"/>
              <a:t>Refund from </a:t>
            </a:r>
            <a:r>
              <a:rPr lang="en-US" sz="2600" dirty="0" smtClean="0"/>
              <a:t>2018 </a:t>
            </a:r>
            <a:r>
              <a:rPr lang="en-US" sz="2600" dirty="0"/>
              <a:t>tax return applied to </a:t>
            </a:r>
            <a:r>
              <a:rPr lang="en-US" sz="2600" dirty="0" smtClean="0"/>
              <a:t>2019 </a:t>
            </a:r>
            <a:endParaRPr sz="2600" dirty="0">
              <a:solidFill>
                <a:srgbClr val="FF0000"/>
              </a:solidFill>
            </a:endParaRPr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19" name="Google Shape;119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NJ Estimated Taxes Paid and Amount Applied from Prior Year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1282700" y="1400300"/>
            <a:ext cx="9690000" cy="4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75"/>
              <a:buChar char="■"/>
            </a:pPr>
            <a:r>
              <a:rPr lang="en-US" sz="2400" dirty="0"/>
              <a:t>Schedule A </a:t>
            </a:r>
            <a:r>
              <a:rPr lang="en-US" sz="2400" dirty="0" smtClean="0"/>
              <a:t>State </a:t>
            </a:r>
            <a:r>
              <a:rPr lang="en-US" sz="2400" dirty="0"/>
              <a:t>&amp; Local Taxes includes payments </a:t>
            </a:r>
            <a:r>
              <a:rPr lang="en-US" sz="2400" u="sng" dirty="0"/>
              <a:t>made in current tax year for any year’s tax due</a:t>
            </a:r>
            <a:r>
              <a:rPr lang="en-US" sz="1679" dirty="0"/>
              <a:t>: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2200" dirty="0" smtClean="0"/>
              <a:t>2019 </a:t>
            </a:r>
            <a:r>
              <a:rPr lang="en-US" sz="2200" dirty="0"/>
              <a:t>estimated tax payments paid in </a:t>
            </a:r>
            <a:r>
              <a:rPr lang="en-US" sz="2200" dirty="0" smtClean="0"/>
              <a:t>2019 </a:t>
            </a:r>
            <a:r>
              <a:rPr lang="en-US" sz="2200" dirty="0"/>
              <a:t>only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State Estimated Taxes screen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2200" dirty="0"/>
              <a:t>Refund from </a:t>
            </a:r>
            <a:r>
              <a:rPr lang="en-US" sz="2200" dirty="0" smtClean="0"/>
              <a:t>2018 </a:t>
            </a:r>
            <a:r>
              <a:rPr lang="en-US" sz="2200" dirty="0"/>
              <a:t>return applied to </a:t>
            </a:r>
            <a:r>
              <a:rPr lang="en-US" sz="2200" dirty="0" smtClean="0"/>
              <a:t>2019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State Estimated Taxes screen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2200" dirty="0" smtClean="0"/>
              <a:t>2018 </a:t>
            </a:r>
            <a:r>
              <a:rPr lang="en-US" sz="2200" dirty="0"/>
              <a:t>(or prior) tax payments paid in </a:t>
            </a:r>
            <a:r>
              <a:rPr lang="en-US" sz="2200" dirty="0" smtClean="0"/>
              <a:t>2019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Itemized Deductions \ Taxes You Paid screen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2200" dirty="0"/>
              <a:t>Final </a:t>
            </a:r>
            <a:r>
              <a:rPr lang="en-US" sz="2200" dirty="0" smtClean="0"/>
              <a:t>2018 </a:t>
            </a:r>
            <a:r>
              <a:rPr lang="en-US" sz="2200" dirty="0"/>
              <a:t>estimated tax payment paid in January </a:t>
            </a:r>
            <a:r>
              <a:rPr lang="en-US" sz="2200" dirty="0" smtClean="0"/>
              <a:t>2019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Itemized Deductions \ Taxes You Paid screen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175"/>
              <a:buChar char="■"/>
            </a:pPr>
            <a:r>
              <a:rPr lang="en-US" sz="2400" dirty="0" smtClean="0"/>
              <a:t>NJ </a:t>
            </a:r>
            <a:r>
              <a:rPr lang="en-US" sz="2400" dirty="0"/>
              <a:t>1040 Line </a:t>
            </a:r>
            <a:r>
              <a:rPr lang="en-US" sz="2400" dirty="0" smtClean="0"/>
              <a:t>55 </a:t>
            </a:r>
            <a:r>
              <a:rPr lang="en-US" sz="2400" dirty="0"/>
              <a:t>includes payments </a:t>
            </a:r>
            <a:r>
              <a:rPr lang="en-US" sz="2400" u="sng" dirty="0"/>
              <a:t>applied to current year’s tax due</a:t>
            </a:r>
            <a:r>
              <a:rPr lang="en-US" sz="2400" b="1" u="sng" dirty="0"/>
              <a:t>, no matter when paid</a:t>
            </a:r>
            <a:r>
              <a:rPr lang="en-US" sz="2400" u="sng" dirty="0"/>
              <a:t>:</a:t>
            </a:r>
            <a:endParaRPr sz="24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2200" dirty="0" smtClean="0"/>
              <a:t>2019 </a:t>
            </a:r>
            <a:r>
              <a:rPr lang="en-US" sz="2200" dirty="0"/>
              <a:t>estimated tax payments paid in </a:t>
            </a:r>
            <a:r>
              <a:rPr lang="en-US" sz="2200" dirty="0" smtClean="0"/>
              <a:t>2019 </a:t>
            </a:r>
            <a:r>
              <a:rPr lang="en-US" sz="2200" dirty="0"/>
              <a:t>or </a:t>
            </a:r>
            <a:r>
              <a:rPr lang="en-US" sz="2200" dirty="0" smtClean="0"/>
              <a:t>2020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2200" dirty="0"/>
              <a:t>Refund from </a:t>
            </a:r>
            <a:r>
              <a:rPr lang="en-US" sz="2200" dirty="0" smtClean="0"/>
              <a:t>2018 </a:t>
            </a:r>
            <a:r>
              <a:rPr lang="en-US" sz="2200" dirty="0"/>
              <a:t>return applied to </a:t>
            </a:r>
            <a:r>
              <a:rPr lang="en-US" sz="2200" dirty="0" smtClean="0"/>
              <a:t>2019 </a:t>
            </a:r>
            <a:endParaRPr sz="2200" dirty="0"/>
          </a:p>
        </p:txBody>
      </p:sp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NJ Estimated Tax Payments:  What Amounts Are Transferred Where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TY2019</a:t>
            </a:r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body" idx="1"/>
          </p:nvPr>
        </p:nvSpPr>
        <p:spPr>
          <a:xfrm>
            <a:off x="1282700" y="1483176"/>
            <a:ext cx="9766200" cy="42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Taxpayer requests extension of time to file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 </a:t>
            </a:r>
            <a:r>
              <a:rPr lang="en-US" sz="2405" dirty="0"/>
              <a:t>Must pay estimated balance due with extension request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 Must be sent by regular tax filing date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  Complete NJ Form 630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Amount paid with extension is reported on NJ 1040 Line </a:t>
            </a:r>
            <a:r>
              <a:rPr lang="en-US" sz="2775" dirty="0" smtClean="0"/>
              <a:t>55 </a:t>
            </a:r>
            <a:r>
              <a:rPr lang="en-US" sz="2775" dirty="0"/>
              <a:t>when final return is filed later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 </a:t>
            </a:r>
            <a:r>
              <a:rPr lang="en-US" sz="2405" dirty="0"/>
              <a:t>Cannot be e-filed.  Must be sent via mail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Must submit final return by </a:t>
            </a:r>
            <a:r>
              <a:rPr lang="en-US" sz="2775" dirty="0" smtClean="0"/>
              <a:t>October </a:t>
            </a:r>
            <a:r>
              <a:rPr lang="en-US" sz="2775" dirty="0"/>
              <a:t>15</a:t>
            </a:r>
            <a:endParaRPr sz="2960" dirty="0"/>
          </a:p>
        </p:txBody>
      </p:sp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Payments Made With Extension of Time To File – </a:t>
            </a:r>
            <a:br>
              <a:rPr lang="en-US" sz="3600" dirty="0"/>
            </a:br>
            <a:r>
              <a:rPr lang="en-US" sz="3600" dirty="0"/>
              <a:t>NJ 1040 Line </a:t>
            </a:r>
            <a:r>
              <a:rPr lang="en-US" sz="3600" dirty="0" smtClean="0"/>
              <a:t>55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571</Words>
  <Application>Microsoft Office PowerPoint</Application>
  <PresentationFormat>Widescreen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Noto Sans Symbols</vt:lpstr>
      <vt:lpstr>2018 Templet</vt:lpstr>
      <vt:lpstr>Payments</vt:lpstr>
      <vt:lpstr>Types of Payments &amp; Credits for NJ</vt:lpstr>
      <vt:lpstr>Income Tax Withholding – NJ 1040 Line 53</vt:lpstr>
      <vt:lpstr>Estimated Tax Payments – NJ 1040 Line 55</vt:lpstr>
      <vt:lpstr>Overpayment From Previous Year</vt:lpstr>
      <vt:lpstr>NJ Estimated Taxes Paid and Amount Applied from Prior Year</vt:lpstr>
      <vt:lpstr>NJ Estimated Tax Payments:  What Amounts Are Transferred Where</vt:lpstr>
      <vt:lpstr>Payments Made With Extension of Time To File –  NJ 1040 Line 55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Payments</dc:title>
  <dc:creator>kathy</dc:creator>
  <cp:lastModifiedBy>Gale Stricker</cp:lastModifiedBy>
  <cp:revision>10</cp:revision>
  <dcterms:modified xsi:type="dcterms:W3CDTF">2019-11-23T17:14:29Z</dcterms:modified>
</cp:coreProperties>
</file>